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28"/>
  </p:notesMasterIdLst>
  <p:sldIdLst>
    <p:sldId id="256" r:id="rId2"/>
    <p:sldId id="268" r:id="rId3"/>
    <p:sldId id="261" r:id="rId4"/>
    <p:sldId id="257" r:id="rId5"/>
    <p:sldId id="286" r:id="rId6"/>
    <p:sldId id="287" r:id="rId7"/>
    <p:sldId id="289" r:id="rId8"/>
    <p:sldId id="276" r:id="rId9"/>
    <p:sldId id="277" r:id="rId10"/>
    <p:sldId id="296" r:id="rId11"/>
    <p:sldId id="297" r:id="rId12"/>
    <p:sldId id="298" r:id="rId13"/>
    <p:sldId id="281" r:id="rId14"/>
    <p:sldId id="269" r:id="rId15"/>
    <p:sldId id="283" r:id="rId16"/>
    <p:sldId id="282" r:id="rId17"/>
    <p:sldId id="284" r:id="rId18"/>
    <p:sldId id="285" r:id="rId19"/>
    <p:sldId id="274" r:id="rId20"/>
    <p:sldId id="292" r:id="rId21"/>
    <p:sldId id="294" r:id="rId22"/>
    <p:sldId id="299" r:id="rId23"/>
    <p:sldId id="290" r:id="rId24"/>
    <p:sldId id="293" r:id="rId25"/>
    <p:sldId id="295"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00"/>
    <p:restoredTop sz="94694"/>
  </p:normalViewPr>
  <p:slideViewPr>
    <p:cSldViewPr snapToGrid="0" snapToObjects="1">
      <p:cViewPr varScale="1">
        <p:scale>
          <a:sx n="76" d="100"/>
          <a:sy n="76" d="100"/>
        </p:scale>
        <p:origin x="224"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9/29/19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2303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1059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70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5415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9/29/19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3737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7546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57575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97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1483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94505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0377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8023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85209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78148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3247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0704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227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430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12790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7084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1906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9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9/29/19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685056473"/>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1.png"/><Relationship Id="rId4" Type="http://schemas.openxmlformats.org/officeDocument/2006/relationships/hyperlink" Target="https://www.bankinfosecurity.com/rising-attack-vector-for-industrial-iot-smartphone-apps-a-1058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jpeg"/><Relationship Id="rId3" Type="http://schemas.openxmlformats.org/officeDocument/2006/relationships/image" Target="../media/image36.svg"/><Relationship Id="rId7" Type="http://schemas.openxmlformats.org/officeDocument/2006/relationships/image" Target="../media/image40.png"/><Relationship Id="rId12" Type="http://schemas.openxmlformats.org/officeDocument/2006/relationships/image" Target="../media/image45.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svg"/><Relationship Id="rId7" Type="http://schemas.openxmlformats.org/officeDocument/2006/relationships/image" Target="../media/image43.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3.tiff"/><Relationship Id="rId18" Type="http://schemas.openxmlformats.org/officeDocument/2006/relationships/image" Target="../media/image58.tiff"/><Relationship Id="rId3" Type="http://schemas.openxmlformats.org/officeDocument/2006/relationships/image" Target="../media/image49.tiff"/><Relationship Id="rId7" Type="http://schemas.openxmlformats.org/officeDocument/2006/relationships/image" Target="../media/image36.svg"/><Relationship Id="rId12" Type="http://schemas.openxmlformats.org/officeDocument/2006/relationships/image" Target="../media/image43.svg"/><Relationship Id="rId17" Type="http://schemas.openxmlformats.org/officeDocument/2006/relationships/image" Target="../media/image57.tiff"/><Relationship Id="rId2" Type="http://schemas.openxmlformats.org/officeDocument/2006/relationships/hyperlink" Target="https://github.com/tim124058/ASUS-SmartHome-Exploit" TargetMode="External"/><Relationship Id="rId16" Type="http://schemas.openxmlformats.org/officeDocument/2006/relationships/image" Target="../media/image56.pn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2.png"/><Relationship Id="rId5" Type="http://schemas.openxmlformats.org/officeDocument/2006/relationships/image" Target="../media/image51.tiff"/><Relationship Id="rId15" Type="http://schemas.openxmlformats.org/officeDocument/2006/relationships/image" Target="../media/image55.png"/><Relationship Id="rId10" Type="http://schemas.openxmlformats.org/officeDocument/2006/relationships/image" Target="../media/image41.svg"/><Relationship Id="rId19" Type="http://schemas.openxmlformats.org/officeDocument/2006/relationships/image" Target="../media/image6.png"/><Relationship Id="rId4" Type="http://schemas.openxmlformats.org/officeDocument/2006/relationships/image" Target="../media/image50.tiff"/><Relationship Id="rId9" Type="http://schemas.openxmlformats.org/officeDocument/2006/relationships/image" Target="../media/image40.png"/><Relationship Id="rId14" Type="http://schemas.openxmlformats.org/officeDocument/2006/relationships/image" Target="../media/image54.tiff"/></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8.svg"/><Relationship Id="rId3" Type="http://schemas.openxmlformats.org/officeDocument/2006/relationships/image" Target="../media/image50.tiff"/><Relationship Id="rId7" Type="http://schemas.openxmlformats.org/officeDocument/2006/relationships/image" Target="../media/image40.png"/><Relationship Id="rId12" Type="http://schemas.openxmlformats.org/officeDocument/2006/relationships/image" Target="../media/image47.png"/><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59.tiff"/><Relationship Id="rId5" Type="http://schemas.openxmlformats.org/officeDocument/2006/relationships/image" Target="../media/image35.png"/><Relationship Id="rId10" Type="http://schemas.openxmlformats.org/officeDocument/2006/relationships/image" Target="../media/image43.svg"/><Relationship Id="rId4" Type="http://schemas.openxmlformats.org/officeDocument/2006/relationships/image" Target="../media/image51.tiff"/><Relationship Id="rId9" Type="http://schemas.openxmlformats.org/officeDocument/2006/relationships/image" Target="../media/image42.png"/><Relationship Id="rId14" Type="http://schemas.openxmlformats.org/officeDocument/2006/relationships/image" Target="../media/image6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488095" y="2234142"/>
            <a:ext cx="7759148" cy="1367896"/>
          </a:xfrm>
        </p:spPr>
        <p:txBody>
          <a:bodyPr>
            <a:normAutofit/>
          </a:bodyPr>
          <a:lstStyle/>
          <a:p>
            <a:pPr algn="ctr"/>
            <a:r>
              <a:rPr lang="en-US" sz="3000" dirty="0">
                <a:solidFill>
                  <a:srgbClr val="0070C0"/>
                </a:solidFill>
              </a:rPr>
              <a:t>Mobile and IOT: </a:t>
            </a:r>
            <a:br>
              <a:rPr lang="en-US" sz="3000" dirty="0">
                <a:solidFill>
                  <a:srgbClr val="0070C0"/>
                </a:solidFill>
              </a:rPr>
            </a:br>
            <a:r>
              <a:rPr lang="en-US" sz="3000" dirty="0">
                <a:solidFill>
                  <a:srgbClr val="0070C0"/>
                </a:solidFill>
              </a:rPr>
              <a:t>The “ODD couple” of APPLICATION </a:t>
            </a:r>
            <a:r>
              <a:rPr lang="en-US" sz="3000" dirty="0" err="1">
                <a:solidFill>
                  <a:srgbClr val="0070C0"/>
                </a:solidFill>
              </a:rPr>
              <a:t>SECURITy</a:t>
            </a:r>
            <a:endParaRPr lang="en-US" sz="3000" dirty="0">
              <a:solidFill>
                <a:srgbClr val="0070C0"/>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0" y="3731246"/>
            <a:ext cx="6857999" cy="953029"/>
          </a:xfrm>
        </p:spPr>
        <p:txBody>
          <a:bodyPr>
            <a:normAutofit/>
          </a:bodyPr>
          <a:lstStyle/>
          <a:p>
            <a:pPr algn="ctr"/>
            <a:r>
              <a:rPr lang="en-US" dirty="0">
                <a:solidFill>
                  <a:schemeClr val="bg2"/>
                </a:solidFill>
              </a:rPr>
              <a:t>Alessio Merlo</a:t>
            </a:r>
          </a:p>
          <a:p>
            <a:pPr algn="ctr"/>
            <a:r>
              <a:rPr lang="en-US" dirty="0">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2786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33825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0" name="Google Shape;124;p21">
            <a:extLst>
              <a:ext uri="{FF2B5EF4-FFF2-40B4-BE49-F238E27FC236}">
                <a16:creationId xmlns:a16="http://schemas.microsoft.com/office/drawing/2014/main" id="{EE521769-0B41-3E48-BE74-38DADA3E379C}"/>
              </a:ext>
            </a:extLst>
          </p:cNvPr>
          <p:cNvSpPr/>
          <p:nvPr/>
        </p:nvSpPr>
        <p:spPr>
          <a:xfrm rot="-1320028" flipH="1">
            <a:off x="5434977" y="3110493"/>
            <a:ext cx="2400552"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109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 calcmode="lin" valueType="num">
                                      <p:cBhvr additive="base">
                                        <p:cTn id="7" dur="500" fill="hold"/>
                                        <p:tgtEl>
                                          <p:spTgt spid="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additive="base">
                                        <p:cTn id="13" dur="500" fill="hold"/>
                                        <p:tgtEl>
                                          <p:spTgt spid="131"/>
                                        </p:tgtEl>
                                        <p:attrNameLst>
                                          <p:attrName>ppt_x</p:attrName>
                                        </p:attrNameLst>
                                      </p:cBhvr>
                                      <p:tavLst>
                                        <p:tav tm="0">
                                          <p:val>
                                            <p:strVal val="#ppt_x"/>
                                          </p:val>
                                        </p:tav>
                                        <p:tav tm="100000">
                                          <p:val>
                                            <p:strVal val="#ppt_x"/>
                                          </p:val>
                                        </p:tav>
                                      </p:tavLst>
                                    </p:anim>
                                    <p:anim calcmode="lin" valueType="num">
                                      <p:cBhvr additive="base">
                                        <p:cTn id="14" dur="500" fill="hold"/>
                                        <p:tgtEl>
                                          <p:spTgt spid="1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6"/>
                                        </p:tgtEl>
                                        <p:attrNameLst>
                                          <p:attrName>style.visibility</p:attrName>
                                        </p:attrNameLst>
                                      </p:cBhvr>
                                      <p:to>
                                        <p:strVal val="visible"/>
                                      </p:to>
                                    </p:set>
                                    <p:anim calcmode="lin" valueType="num">
                                      <p:cBhvr additive="base">
                                        <p:cTn id="17" dur="500" fill="hold"/>
                                        <p:tgtEl>
                                          <p:spTgt spid="136"/>
                                        </p:tgtEl>
                                        <p:attrNameLst>
                                          <p:attrName>ppt_x</p:attrName>
                                        </p:attrNameLst>
                                      </p:cBhvr>
                                      <p:tavLst>
                                        <p:tav tm="0">
                                          <p:val>
                                            <p:strVal val="#ppt_x"/>
                                          </p:val>
                                        </p:tav>
                                        <p:tav tm="100000">
                                          <p:val>
                                            <p:strVal val="#ppt_x"/>
                                          </p:val>
                                        </p:tav>
                                      </p:tavLst>
                                    </p:anim>
                                    <p:anim calcmode="lin" valueType="num">
                                      <p:cBhvr additive="base">
                                        <p:cTn id="18"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500" fill="hold"/>
                                        <p:tgtEl>
                                          <p:spTgt spid="132"/>
                                        </p:tgtEl>
                                        <p:attrNameLst>
                                          <p:attrName>ppt_x</p:attrName>
                                        </p:attrNameLst>
                                      </p:cBhvr>
                                      <p:tavLst>
                                        <p:tav tm="0">
                                          <p:val>
                                            <p:strVal val="#ppt_x"/>
                                          </p:val>
                                        </p:tav>
                                        <p:tav tm="100000">
                                          <p:val>
                                            <p:strVal val="#ppt_x"/>
                                          </p:val>
                                        </p:tav>
                                      </p:tavLst>
                                    </p:anim>
                                    <p:anim calcmode="lin" valueType="num">
                                      <p:cBhvr additive="base">
                                        <p:cTn id="24" dur="50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500" fill="hold"/>
                                        <p:tgtEl>
                                          <p:spTgt spid="135"/>
                                        </p:tgtEl>
                                        <p:attrNameLst>
                                          <p:attrName>ppt_x</p:attrName>
                                        </p:attrNameLst>
                                      </p:cBhvr>
                                      <p:tavLst>
                                        <p:tav tm="0">
                                          <p:val>
                                            <p:strVal val="#ppt_x"/>
                                          </p:val>
                                        </p:tav>
                                        <p:tav tm="100000">
                                          <p:val>
                                            <p:strVal val="#ppt_x"/>
                                          </p:val>
                                        </p:tav>
                                      </p:tavLst>
                                    </p:anim>
                                    <p:anim calcmode="lin" valueType="num">
                                      <p:cBhvr additive="base">
                                        <p:cTn id="2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500" fill="hold"/>
                                        <p:tgtEl>
                                          <p:spTgt spid="134"/>
                                        </p:tgtEl>
                                        <p:attrNameLst>
                                          <p:attrName>ppt_x</p:attrName>
                                        </p:attrNameLst>
                                      </p:cBhvr>
                                      <p:tavLst>
                                        <p:tav tm="0">
                                          <p:val>
                                            <p:strVal val="#ppt_x"/>
                                          </p:val>
                                        </p:tav>
                                        <p:tav tm="100000">
                                          <p:val>
                                            <p:strVal val="#ppt_x"/>
                                          </p:val>
                                        </p:tav>
                                      </p:tavLst>
                                    </p:anim>
                                    <p:anim calcmode="lin" valueType="num">
                                      <p:cBhvr additive="base">
                                        <p:cTn id="34" dur="500" fill="hold"/>
                                        <p:tgtEl>
                                          <p:spTgt spid="13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 calcmode="lin" valueType="num">
                                      <p:cBhvr additive="base">
                                        <p:cTn id="37" dur="500" fill="hold"/>
                                        <p:tgtEl>
                                          <p:spTgt spid="133"/>
                                        </p:tgtEl>
                                        <p:attrNameLst>
                                          <p:attrName>ppt_x</p:attrName>
                                        </p:attrNameLst>
                                      </p:cBhvr>
                                      <p:tavLst>
                                        <p:tav tm="0">
                                          <p:val>
                                            <p:strVal val="#ppt_x"/>
                                          </p:val>
                                        </p:tav>
                                        <p:tav tm="100000">
                                          <p:val>
                                            <p:strVal val="#ppt_x"/>
                                          </p:val>
                                        </p:tav>
                                      </p:tavLst>
                                    </p:anim>
                                    <p:anim calcmode="lin" valueType="num">
                                      <p:cBhvr additive="base">
                                        <p:cTn id="3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793035066"/>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OWASP Top 10 IoT Vulnerabilities</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IS THERE a MOBILE-IOT SECURITY PROBLEM?</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3941828032"/>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OWASP Top 10 Mobile Vulnerabilities</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657101" y="154801"/>
            <a:ext cx="10877797"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IS there «ACTUALLY» a mobile-iot seurity problem?</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4"/>
              </a:rPr>
              <a:t>https://www.bankinfosecurity.com/rising-attack-vector-for-industrial-iot-smartphone-apps-a-10580</a:t>
            </a:r>
            <a:endParaRPr sz="2400" dirty="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29382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332134" y="168949"/>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The role of Mobile Apps in the IoT Ecosystem</a:t>
            </a:r>
            <a:endParaRPr dirty="0"/>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dirty="0"/>
              <a:t>A (maybe silly) Research Battle Plan</a:t>
            </a:r>
            <a:endParaRPr dirty="0"/>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4828026"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automatic analysis methodologies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Understand «what to check»</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 calcmode="lin" valueType="num">
                                      <p:cBhvr additive="base">
                                        <p:cTn id="7" dur="500" fill="hold"/>
                                        <p:tgtEl>
                                          <p:spTgt spid="1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7"/>
                                        </p:tgtEl>
                                        <p:attrNameLst>
                                          <p:attrName>style.visibility</p:attrName>
                                        </p:attrNameLst>
                                      </p:cBhvr>
                                      <p:to>
                                        <p:strVal val="visible"/>
                                      </p:to>
                                    </p:set>
                                    <p:anim calcmode="lin" valueType="num">
                                      <p:cBhvr additive="base">
                                        <p:cTn id="13" dur="500" fill="hold"/>
                                        <p:tgtEl>
                                          <p:spTgt spid="187"/>
                                        </p:tgtEl>
                                        <p:attrNameLst>
                                          <p:attrName>ppt_x</p:attrName>
                                        </p:attrNameLst>
                                      </p:cBhvr>
                                      <p:tavLst>
                                        <p:tav tm="0">
                                          <p:val>
                                            <p:strVal val="#ppt_x"/>
                                          </p:val>
                                        </p:tav>
                                        <p:tav tm="100000">
                                          <p:val>
                                            <p:strVal val="#ppt_x"/>
                                          </p:val>
                                        </p:tav>
                                      </p:tavLst>
                                    </p:anim>
                                    <p:anim calcmode="lin" valueType="num">
                                      <p:cBhvr additive="base">
                                        <p:cTn id="14" dur="500" fill="hold"/>
                                        <p:tgtEl>
                                          <p:spTgt spid="18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anim calcmode="lin" valueType="num">
                                      <p:cBhvr additive="base">
                                        <p:cTn id="17" dur="500" fill="hold"/>
                                        <p:tgtEl>
                                          <p:spTgt spid="180"/>
                                        </p:tgtEl>
                                        <p:attrNameLst>
                                          <p:attrName>ppt_x</p:attrName>
                                        </p:attrNameLst>
                                      </p:cBhvr>
                                      <p:tavLst>
                                        <p:tav tm="0">
                                          <p:val>
                                            <p:strVal val="#ppt_x"/>
                                          </p:val>
                                        </p:tav>
                                        <p:tav tm="100000">
                                          <p:val>
                                            <p:strVal val="#ppt_x"/>
                                          </p:val>
                                        </p:tav>
                                      </p:tavLst>
                                    </p:anim>
                                    <p:anim calcmode="lin" valueType="num">
                                      <p:cBhvr additive="base">
                                        <p:cTn id="1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1"/>
                                        </p:tgtEl>
                                        <p:attrNameLst>
                                          <p:attrName>style.visibility</p:attrName>
                                        </p:attrNameLst>
                                      </p:cBhvr>
                                      <p:to>
                                        <p:strVal val="visible"/>
                                      </p:to>
                                    </p:set>
                                    <p:anim calcmode="lin" valueType="num">
                                      <p:cBhvr additive="base">
                                        <p:cTn id="23" dur="500" fill="hold"/>
                                        <p:tgtEl>
                                          <p:spTgt spid="181"/>
                                        </p:tgtEl>
                                        <p:attrNameLst>
                                          <p:attrName>ppt_x</p:attrName>
                                        </p:attrNameLst>
                                      </p:cBhvr>
                                      <p:tavLst>
                                        <p:tav tm="0">
                                          <p:val>
                                            <p:strVal val="#ppt_x"/>
                                          </p:val>
                                        </p:tav>
                                        <p:tav tm="100000">
                                          <p:val>
                                            <p:strVal val="#ppt_x"/>
                                          </p:val>
                                        </p:tav>
                                      </p:tavLst>
                                    </p:anim>
                                    <p:anim calcmode="lin" valueType="num">
                                      <p:cBhvr additive="base">
                                        <p:cTn id="24" dur="500" fill="hold"/>
                                        <p:tgtEl>
                                          <p:spTgt spid="18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6"/>
                                        </p:tgtEl>
                                        <p:attrNameLst>
                                          <p:attrName>style.visibility</p:attrName>
                                        </p:attrNameLst>
                                      </p:cBhvr>
                                      <p:to>
                                        <p:strVal val="visible"/>
                                      </p:to>
                                    </p:set>
                                    <p:anim calcmode="lin" valueType="num">
                                      <p:cBhvr additive="base">
                                        <p:cTn id="27" dur="500" fill="hold"/>
                                        <p:tgtEl>
                                          <p:spTgt spid="186"/>
                                        </p:tgtEl>
                                        <p:attrNameLst>
                                          <p:attrName>ppt_x</p:attrName>
                                        </p:attrNameLst>
                                      </p:cBhvr>
                                      <p:tavLst>
                                        <p:tav tm="0">
                                          <p:val>
                                            <p:strVal val="#ppt_x"/>
                                          </p:val>
                                        </p:tav>
                                        <p:tav tm="100000">
                                          <p:val>
                                            <p:strVal val="#ppt_x"/>
                                          </p:val>
                                        </p:tav>
                                      </p:tavLst>
                                    </p:anim>
                                    <p:anim calcmode="lin" valueType="num">
                                      <p:cBhvr additive="base">
                                        <p:cTn id="28"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2"/>
                                        </p:tgtEl>
                                        <p:attrNameLst>
                                          <p:attrName>style.visibility</p:attrName>
                                        </p:attrNameLst>
                                      </p:cBhvr>
                                      <p:to>
                                        <p:strVal val="visible"/>
                                      </p:to>
                                    </p:set>
                                    <p:anim calcmode="lin" valueType="num">
                                      <p:cBhvr additive="base">
                                        <p:cTn id="33" dur="500" fill="hold"/>
                                        <p:tgtEl>
                                          <p:spTgt spid="182"/>
                                        </p:tgtEl>
                                        <p:attrNameLst>
                                          <p:attrName>ppt_x</p:attrName>
                                        </p:attrNameLst>
                                      </p:cBhvr>
                                      <p:tavLst>
                                        <p:tav tm="0">
                                          <p:val>
                                            <p:strVal val="#ppt_x"/>
                                          </p:val>
                                        </p:tav>
                                        <p:tav tm="100000">
                                          <p:val>
                                            <p:strVal val="#ppt_x"/>
                                          </p:val>
                                        </p:tav>
                                      </p:tavLst>
                                    </p:anim>
                                    <p:anim calcmode="lin" valueType="num">
                                      <p:cBhvr additive="base">
                                        <p:cTn id="34" dur="500" fill="hold"/>
                                        <p:tgtEl>
                                          <p:spTgt spid="18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5"/>
                                        </p:tgtEl>
                                        <p:attrNameLst>
                                          <p:attrName>style.visibility</p:attrName>
                                        </p:attrNameLst>
                                      </p:cBhvr>
                                      <p:to>
                                        <p:strVal val="visible"/>
                                      </p:to>
                                    </p:set>
                                    <p:anim calcmode="lin" valueType="num">
                                      <p:cBhvr additive="base">
                                        <p:cTn id="37" dur="500" fill="hold"/>
                                        <p:tgtEl>
                                          <p:spTgt spid="185"/>
                                        </p:tgtEl>
                                        <p:attrNameLst>
                                          <p:attrName>ppt_x</p:attrName>
                                        </p:attrNameLst>
                                      </p:cBhvr>
                                      <p:tavLst>
                                        <p:tav tm="0">
                                          <p:val>
                                            <p:strVal val="#ppt_x"/>
                                          </p:val>
                                        </p:tav>
                                        <p:tav tm="100000">
                                          <p:val>
                                            <p:strVal val="#ppt_x"/>
                                          </p:val>
                                        </p:tav>
                                      </p:tavLst>
                                    </p:anim>
                                    <p:anim calcmode="lin" valueType="num">
                                      <p:cBhvr additive="base">
                                        <p:cTn id="38"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182" grpId="0"/>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u="sng" dirty="0"/>
              <a:t>Aim</a:t>
            </a:r>
            <a:r>
              <a:rPr lang="en-US" dirty="0"/>
              <a:t>: Developing methodologies and solutions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p:bldP spid="16" grpId="0" animBg="1"/>
      <p:bldP spid="17" grpId="0" animBg="1"/>
      <p:bldP spid="18" grpId="0"/>
      <p:bldP spid="19" grpId="0"/>
      <p:bldP spid="23" grpId="0" animBg="1"/>
      <p:bldP spid="24" grpId="0" animBg="1"/>
      <p:bldP spid="25" grpId="0" animBg="1"/>
      <p:bldP spid="26"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6745990" y="6391500"/>
            <a:ext cx="4801242" cy="493139"/>
          </a:xfrm>
        </p:spPr>
        <p:txBody>
          <a:bodyPr>
            <a:normAutofit/>
          </a:bodyPr>
          <a:lstStyle/>
          <a:p>
            <a:r>
              <a:rPr lang="it-IT" sz="1500" dirty="0">
                <a:hlinkClick r:id="rId2"/>
              </a:rPr>
              <a:t>https://github.com/tim124058/ASUS-SmartHome-Exploit</a:t>
            </a:r>
            <a:endParaRPr lang="it-IT" sz="1500" dirty="0"/>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3"/>
          <a:stretch>
            <a:fillRect/>
          </a:stretch>
        </p:blipFill>
        <p:spPr>
          <a:xfrm>
            <a:off x="4531624" y="1256668"/>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4"/>
          <a:stretch>
            <a:fillRect/>
          </a:stretch>
        </p:blipFill>
        <p:spPr>
          <a:xfrm>
            <a:off x="8993616" y="1962031"/>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5"/>
          <a:stretch>
            <a:fillRect/>
          </a:stretch>
        </p:blipFill>
        <p:spPr>
          <a:xfrm>
            <a:off x="510367" y="2484447"/>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23" y="7021126"/>
            <a:ext cx="1264427" cy="126442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51B1018E-39E0-9A4A-83FC-25B250D4D4B7}"/>
              </a:ext>
            </a:extLst>
          </p:cNvPr>
          <p:cNvPicPr>
            <a:picLocks noChangeAspect="1"/>
          </p:cNvPicPr>
          <p:nvPr/>
        </p:nvPicPr>
        <p:blipFill>
          <a:blip r:embed="rId8"/>
          <a:stretch>
            <a:fillRect/>
          </a:stretch>
        </p:blipFill>
        <p:spPr>
          <a:xfrm>
            <a:off x="9846570" y="1645986"/>
            <a:ext cx="1950366" cy="3362700"/>
          </a:xfrm>
          <a:prstGeom prst="rect">
            <a:avLst/>
          </a:prstGeom>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9245" y="7021125"/>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468" y="7021125"/>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1210799" y="2257712"/>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8818935" y="1727756"/>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4825502" y="988471"/>
            <a:ext cx="1744195" cy="369332"/>
          </a:xfrm>
          <a:prstGeom prst="rect">
            <a:avLst/>
          </a:prstGeom>
        </p:spPr>
        <p:txBody>
          <a:bodyPr wrap="none">
            <a:spAutoFit/>
          </a:bodyPr>
          <a:lstStyle/>
          <a:p>
            <a:r>
              <a:rPr lang="en-US" dirty="0"/>
              <a:t>Smart Home Hub</a:t>
            </a:r>
            <a:endParaRPr lang="it-IT" dirty="0"/>
          </a:p>
        </p:txBody>
      </p:sp>
      <p:pic>
        <p:nvPicPr>
          <p:cNvPr id="22" name="Immagine 21">
            <a:extLst>
              <a:ext uri="{FF2B5EF4-FFF2-40B4-BE49-F238E27FC236}">
                <a16:creationId xmlns:a16="http://schemas.microsoft.com/office/drawing/2014/main" id="{A07EB448-B06C-E84A-B152-836C4250413A}"/>
              </a:ext>
            </a:extLst>
          </p:cNvPr>
          <p:cNvPicPr>
            <a:picLocks noChangeAspect="1"/>
          </p:cNvPicPr>
          <p:nvPr/>
        </p:nvPicPr>
        <p:blipFill>
          <a:blip r:embed="rId13"/>
          <a:stretch>
            <a:fillRect/>
          </a:stretch>
        </p:blipFill>
        <p:spPr>
          <a:xfrm>
            <a:off x="3207758" y="2298192"/>
            <a:ext cx="612533" cy="714622"/>
          </a:xfrm>
          <a:prstGeom prst="rect">
            <a:avLst/>
          </a:prstGeom>
        </p:spPr>
      </p:pic>
      <p:sp>
        <p:nvSpPr>
          <p:cNvPr id="25" name="Freccia bidirezionale orizzontale 24">
            <a:extLst>
              <a:ext uri="{FF2B5EF4-FFF2-40B4-BE49-F238E27FC236}">
                <a16:creationId xmlns:a16="http://schemas.microsoft.com/office/drawing/2014/main" id="{D7EB52EC-BE54-7A4C-80D3-F2C5B20BE7BC}"/>
              </a:ext>
            </a:extLst>
          </p:cNvPr>
          <p:cNvSpPr/>
          <p:nvPr/>
        </p:nvSpPr>
        <p:spPr>
          <a:xfrm rot="20314621">
            <a:off x="2701439" y="3222906"/>
            <a:ext cx="1981266" cy="35474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26" name="Freccia bidirezionale orizzontale 25">
            <a:extLst>
              <a:ext uri="{FF2B5EF4-FFF2-40B4-BE49-F238E27FC236}">
                <a16:creationId xmlns:a16="http://schemas.microsoft.com/office/drawing/2014/main" id="{1E954448-1E98-3844-A8F2-03CAEC89A78E}"/>
              </a:ext>
            </a:extLst>
          </p:cNvPr>
          <p:cNvSpPr/>
          <p:nvPr/>
        </p:nvSpPr>
        <p:spPr>
          <a:xfrm rot="418165">
            <a:off x="6703443" y="2671203"/>
            <a:ext cx="2243879" cy="389993"/>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27" name="Immagine 26">
            <a:extLst>
              <a:ext uri="{FF2B5EF4-FFF2-40B4-BE49-F238E27FC236}">
                <a16:creationId xmlns:a16="http://schemas.microsoft.com/office/drawing/2014/main" id="{EF3564B9-2A5C-5643-9D2B-C4AE2C8ABC47}"/>
              </a:ext>
            </a:extLst>
          </p:cNvPr>
          <p:cNvPicPr>
            <a:picLocks noChangeAspect="1"/>
          </p:cNvPicPr>
          <p:nvPr/>
        </p:nvPicPr>
        <p:blipFill>
          <a:blip r:embed="rId13"/>
          <a:stretch>
            <a:fillRect/>
          </a:stretch>
        </p:blipFill>
        <p:spPr>
          <a:xfrm>
            <a:off x="7571493" y="1727756"/>
            <a:ext cx="612533" cy="714622"/>
          </a:xfrm>
          <a:prstGeom prst="rect">
            <a:avLst/>
          </a:prstGeom>
        </p:spPr>
      </p:pic>
      <p:pic>
        <p:nvPicPr>
          <p:cNvPr id="31" name="Immagine 30">
            <a:extLst>
              <a:ext uri="{FF2B5EF4-FFF2-40B4-BE49-F238E27FC236}">
                <a16:creationId xmlns:a16="http://schemas.microsoft.com/office/drawing/2014/main" id="{7B9C7FF6-4A55-A341-834D-95673CE5D171}"/>
              </a:ext>
            </a:extLst>
          </p:cNvPr>
          <p:cNvPicPr>
            <a:picLocks noChangeAspect="1"/>
          </p:cNvPicPr>
          <p:nvPr/>
        </p:nvPicPr>
        <p:blipFill>
          <a:blip r:embed="rId14">
            <a:duotone>
              <a:prstClr val="black"/>
              <a:srgbClr val="FF0000">
                <a:tint val="45000"/>
                <a:satMod val="400000"/>
              </a:srgbClr>
            </a:duotone>
          </a:blip>
          <a:stretch>
            <a:fillRect/>
          </a:stretch>
        </p:blipFill>
        <p:spPr>
          <a:xfrm>
            <a:off x="262249" y="4561893"/>
            <a:ext cx="893585" cy="893585"/>
          </a:xfrm>
          <a:prstGeom prst="rect">
            <a:avLst/>
          </a:prstGeom>
        </p:spPr>
      </p:pic>
      <p:pic>
        <p:nvPicPr>
          <p:cNvPr id="34" name="Immagine 33">
            <a:extLst>
              <a:ext uri="{FF2B5EF4-FFF2-40B4-BE49-F238E27FC236}">
                <a16:creationId xmlns:a16="http://schemas.microsoft.com/office/drawing/2014/main" id="{87351DAB-0813-7143-AC8F-696CCFF0B9F9}"/>
              </a:ext>
            </a:extLst>
          </p:cNvPr>
          <p:cNvPicPr>
            <a:picLocks noChangeAspect="1"/>
          </p:cNvPicPr>
          <p:nvPr/>
        </p:nvPicPr>
        <p:blipFill>
          <a:blip r:embed="rId14">
            <a:duotone>
              <a:prstClr val="black"/>
              <a:srgbClr val="FF0000">
                <a:tint val="45000"/>
                <a:satMod val="400000"/>
              </a:srgbClr>
            </a:duotone>
          </a:blip>
          <a:stretch>
            <a:fillRect/>
          </a:stretch>
        </p:blipFill>
        <p:spPr>
          <a:xfrm>
            <a:off x="4327412" y="183467"/>
            <a:ext cx="893585" cy="893585"/>
          </a:xfrm>
          <a:prstGeom prst="rect">
            <a:avLst/>
          </a:prstGeom>
        </p:spPr>
      </p:pic>
      <p:pic>
        <p:nvPicPr>
          <p:cNvPr id="36" name="Immagine 35">
            <a:extLst>
              <a:ext uri="{FF2B5EF4-FFF2-40B4-BE49-F238E27FC236}">
                <a16:creationId xmlns:a16="http://schemas.microsoft.com/office/drawing/2014/main" id="{FD3C290D-66AA-E941-921C-E890D7423125}"/>
              </a:ext>
            </a:extLst>
          </p:cNvPr>
          <p:cNvPicPr>
            <a:picLocks noChangeAspect="1"/>
          </p:cNvPicPr>
          <p:nvPr/>
        </p:nvPicPr>
        <p:blipFill>
          <a:blip r:embed="rId15"/>
          <a:stretch>
            <a:fillRect/>
          </a:stretch>
        </p:blipFill>
        <p:spPr>
          <a:xfrm>
            <a:off x="5220997" y="436275"/>
            <a:ext cx="2321547" cy="462714"/>
          </a:xfrm>
          <a:prstGeom prst="rect">
            <a:avLst/>
          </a:prstGeom>
        </p:spPr>
      </p:pic>
      <p:pic>
        <p:nvPicPr>
          <p:cNvPr id="38" name="Immagine 37">
            <a:extLst>
              <a:ext uri="{FF2B5EF4-FFF2-40B4-BE49-F238E27FC236}">
                <a16:creationId xmlns:a16="http://schemas.microsoft.com/office/drawing/2014/main" id="{673C8E73-7EB3-5A40-8E41-207941205ED1}"/>
              </a:ext>
            </a:extLst>
          </p:cNvPr>
          <p:cNvPicPr>
            <a:picLocks noChangeAspect="1"/>
          </p:cNvPicPr>
          <p:nvPr/>
        </p:nvPicPr>
        <p:blipFill>
          <a:blip r:embed="rId16"/>
          <a:stretch>
            <a:fillRect/>
          </a:stretch>
        </p:blipFill>
        <p:spPr>
          <a:xfrm>
            <a:off x="1186757" y="4806745"/>
            <a:ext cx="2356471" cy="417814"/>
          </a:xfrm>
          <a:prstGeom prst="rect">
            <a:avLst/>
          </a:prstGeom>
        </p:spPr>
      </p:pic>
      <p:pic>
        <p:nvPicPr>
          <p:cNvPr id="39" name="Immagine 38">
            <a:extLst>
              <a:ext uri="{FF2B5EF4-FFF2-40B4-BE49-F238E27FC236}">
                <a16:creationId xmlns:a16="http://schemas.microsoft.com/office/drawing/2014/main" id="{DC84D098-8232-1D42-A959-5760717CFD15}"/>
              </a:ext>
            </a:extLst>
          </p:cNvPr>
          <p:cNvPicPr>
            <a:picLocks noChangeAspect="1"/>
          </p:cNvPicPr>
          <p:nvPr/>
        </p:nvPicPr>
        <p:blipFill>
          <a:blip r:embed="rId17"/>
          <a:stretch>
            <a:fillRect/>
          </a:stretch>
        </p:blipFill>
        <p:spPr>
          <a:xfrm>
            <a:off x="4774204" y="4486932"/>
            <a:ext cx="1950366" cy="1950366"/>
          </a:xfrm>
          <a:prstGeom prst="rect">
            <a:avLst/>
          </a:prstGeom>
        </p:spPr>
      </p:pic>
      <p:sp>
        <p:nvSpPr>
          <p:cNvPr id="40" name="Freccia bidirezionale orizzontale 39">
            <a:extLst>
              <a:ext uri="{FF2B5EF4-FFF2-40B4-BE49-F238E27FC236}">
                <a16:creationId xmlns:a16="http://schemas.microsoft.com/office/drawing/2014/main" id="{8B5BC6AB-E85E-5644-B9DF-B85E30A41E59}"/>
              </a:ext>
            </a:extLst>
          </p:cNvPr>
          <p:cNvSpPr/>
          <p:nvPr/>
        </p:nvSpPr>
        <p:spPr>
          <a:xfrm rot="11881325">
            <a:off x="3016391" y="4408886"/>
            <a:ext cx="2033268"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41" name="Freccia bidirezionale orizzontale 40">
            <a:extLst>
              <a:ext uri="{FF2B5EF4-FFF2-40B4-BE49-F238E27FC236}">
                <a16:creationId xmlns:a16="http://schemas.microsoft.com/office/drawing/2014/main" id="{66FC700D-1942-F648-AF32-A3BCA650E89D}"/>
              </a:ext>
            </a:extLst>
          </p:cNvPr>
          <p:cNvSpPr/>
          <p:nvPr/>
        </p:nvSpPr>
        <p:spPr>
          <a:xfrm rot="15786264">
            <a:off x="5270955" y="3680558"/>
            <a:ext cx="993157"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42" name="Immagine 41">
            <a:extLst>
              <a:ext uri="{FF2B5EF4-FFF2-40B4-BE49-F238E27FC236}">
                <a16:creationId xmlns:a16="http://schemas.microsoft.com/office/drawing/2014/main" id="{807E2A11-08F2-7C4E-973B-D2F29475CFE3}"/>
              </a:ext>
            </a:extLst>
          </p:cNvPr>
          <p:cNvPicPr>
            <a:picLocks noChangeAspect="1"/>
          </p:cNvPicPr>
          <p:nvPr/>
        </p:nvPicPr>
        <p:blipFill>
          <a:blip r:embed="rId18"/>
          <a:stretch>
            <a:fillRect/>
          </a:stretch>
        </p:blipFill>
        <p:spPr>
          <a:xfrm>
            <a:off x="10036017" y="1748817"/>
            <a:ext cx="1541784" cy="3351704"/>
          </a:xfrm>
          <a:prstGeom prst="rect">
            <a:avLst/>
          </a:prstGeom>
        </p:spPr>
      </p:pic>
      <p:pic>
        <p:nvPicPr>
          <p:cNvPr id="28" name="Immagine 27">
            <a:extLst>
              <a:ext uri="{FF2B5EF4-FFF2-40B4-BE49-F238E27FC236}">
                <a16:creationId xmlns:a16="http://schemas.microsoft.com/office/drawing/2014/main" id="{BE0F7371-AC99-D44E-9F7C-0199272CE529}"/>
              </a:ext>
            </a:extLst>
          </p:cNvPr>
          <p:cNvPicPr>
            <a:picLocks noChangeAspect="1"/>
          </p:cNvPicPr>
          <p:nvPr/>
        </p:nvPicPr>
        <p:blipFill>
          <a:blip r:embed="rId19"/>
          <a:stretch>
            <a:fillRect/>
          </a:stretch>
        </p:blipFill>
        <p:spPr>
          <a:xfrm>
            <a:off x="6534653" y="978264"/>
            <a:ext cx="657843" cy="645272"/>
          </a:xfrm>
          <a:prstGeom prst="rect">
            <a:avLst/>
          </a:prstGeom>
        </p:spPr>
      </p:pic>
      <p:pic>
        <p:nvPicPr>
          <p:cNvPr id="29" name="Immagine 28">
            <a:extLst>
              <a:ext uri="{FF2B5EF4-FFF2-40B4-BE49-F238E27FC236}">
                <a16:creationId xmlns:a16="http://schemas.microsoft.com/office/drawing/2014/main" id="{389035DD-30BA-2B41-A428-220BC53AEC10}"/>
              </a:ext>
            </a:extLst>
          </p:cNvPr>
          <p:cNvPicPr>
            <a:picLocks noChangeAspect="1"/>
          </p:cNvPicPr>
          <p:nvPr/>
        </p:nvPicPr>
        <p:blipFill>
          <a:blip r:embed="rId19"/>
          <a:stretch>
            <a:fillRect/>
          </a:stretch>
        </p:blipFill>
        <p:spPr>
          <a:xfrm>
            <a:off x="580732" y="1886867"/>
            <a:ext cx="657843" cy="645272"/>
          </a:xfrm>
          <a:prstGeom prst="rect">
            <a:avLst/>
          </a:prstGeom>
        </p:spPr>
      </p:pic>
      <p:pic>
        <p:nvPicPr>
          <p:cNvPr id="30" name="Immagine 29">
            <a:extLst>
              <a:ext uri="{FF2B5EF4-FFF2-40B4-BE49-F238E27FC236}">
                <a16:creationId xmlns:a16="http://schemas.microsoft.com/office/drawing/2014/main" id="{E0085AF1-10BE-4D47-9B8D-15B3EB16D746}"/>
              </a:ext>
            </a:extLst>
          </p:cNvPr>
          <p:cNvPicPr>
            <a:picLocks noChangeAspect="1"/>
          </p:cNvPicPr>
          <p:nvPr/>
        </p:nvPicPr>
        <p:blipFill>
          <a:blip r:embed="rId20"/>
          <a:stretch>
            <a:fillRect/>
          </a:stretch>
        </p:blipFill>
        <p:spPr>
          <a:xfrm>
            <a:off x="6493593" y="4461466"/>
            <a:ext cx="657843" cy="647644"/>
          </a:xfrm>
          <a:prstGeom prst="rect">
            <a:avLst/>
          </a:prstGeom>
          <a:ln>
            <a:noFill/>
          </a:ln>
        </p:spPr>
      </p:pic>
    </p:spTree>
    <p:extLst>
      <p:ext uri="{BB962C8B-B14F-4D97-AF65-F5344CB8AC3E}">
        <p14:creationId xmlns:p14="http://schemas.microsoft.com/office/powerpoint/2010/main" val="9289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fill="hold"/>
                                        <p:tgtEl>
                                          <p:spTgt spid="39"/>
                                        </p:tgtEl>
                                        <p:attrNameLst>
                                          <p:attrName>ppt_x</p:attrName>
                                        </p:attrNameLst>
                                      </p:cBhvr>
                                      <p:tavLst>
                                        <p:tav tm="0">
                                          <p:val>
                                            <p:strVal val="#ppt_x"/>
                                          </p:val>
                                        </p:tav>
                                        <p:tav tm="100000">
                                          <p:val>
                                            <p:strVal val="#ppt_x"/>
                                          </p:val>
                                        </p:tav>
                                      </p:tavLst>
                                    </p:anim>
                                    <p:anim calcmode="lin" valueType="num">
                                      <p:cBhvr additive="base">
                                        <p:cTn id="90" dur="500" fill="hold"/>
                                        <p:tgtEl>
                                          <p:spTgt spid="3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ppt_x"/>
                                          </p:val>
                                        </p:tav>
                                        <p:tav tm="100000">
                                          <p:val>
                                            <p:strVal val="#ppt_x"/>
                                          </p:val>
                                        </p:tav>
                                      </p:tavLst>
                                    </p:anim>
                                    <p:anim calcmode="lin" valueType="num">
                                      <p:cBhvr additive="base">
                                        <p:cTn id="9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500" fill="hold"/>
                                        <p:tgtEl>
                                          <p:spTgt spid="40"/>
                                        </p:tgtEl>
                                        <p:attrNameLst>
                                          <p:attrName>ppt_x</p:attrName>
                                        </p:attrNameLst>
                                      </p:cBhvr>
                                      <p:tavLst>
                                        <p:tav tm="0">
                                          <p:val>
                                            <p:strVal val="#ppt_x"/>
                                          </p:val>
                                        </p:tav>
                                        <p:tav tm="100000">
                                          <p:val>
                                            <p:strVal val="#ppt_x"/>
                                          </p:val>
                                        </p:tav>
                                      </p:tavLst>
                                    </p:anim>
                                    <p:anim calcmode="lin" valueType="num">
                                      <p:cBhvr additive="base">
                                        <p:cTn id="100" dur="500" fill="hold"/>
                                        <p:tgtEl>
                                          <p:spTgt spid="4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500" fill="hold"/>
                                        <p:tgtEl>
                                          <p:spTgt spid="41"/>
                                        </p:tgtEl>
                                        <p:attrNameLst>
                                          <p:attrName>ppt_x</p:attrName>
                                        </p:attrNameLst>
                                      </p:cBhvr>
                                      <p:tavLst>
                                        <p:tav tm="0">
                                          <p:val>
                                            <p:strVal val="#ppt_x"/>
                                          </p:val>
                                        </p:tav>
                                        <p:tav tm="100000">
                                          <p:val>
                                            <p:strVal val="#ppt_x"/>
                                          </p:val>
                                        </p:tav>
                                      </p:tavLst>
                                    </p:anim>
                                    <p:anim calcmode="lin" valueType="num">
                                      <p:cBhvr additive="base">
                                        <p:cTn id="10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5" grpId="0" animBg="1"/>
      <p:bldP spid="26"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BB6CB477-0E44-7847-9E2F-1E452B71C9DD}"/>
              </a:ext>
            </a:extLst>
          </p:cNvPr>
          <p:cNvSpPr/>
          <p:nvPr/>
        </p:nvSpPr>
        <p:spPr>
          <a:xfrm>
            <a:off x="5527900" y="3429000"/>
            <a:ext cx="3544571" cy="236689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2"/>
          <a:stretch>
            <a:fillRect/>
          </a:stretch>
        </p:blipFill>
        <p:spPr>
          <a:xfrm>
            <a:off x="6081454" y="611700"/>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3"/>
          <a:stretch>
            <a:fillRect/>
          </a:stretch>
        </p:blipFill>
        <p:spPr>
          <a:xfrm>
            <a:off x="10543446" y="1317063"/>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4"/>
          <a:stretch>
            <a:fillRect/>
          </a:stretch>
        </p:blipFill>
        <p:spPr>
          <a:xfrm>
            <a:off x="2060197" y="1839479"/>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258" y="4358701"/>
            <a:ext cx="1264427" cy="1264427"/>
          </a:xfrm>
          <a:prstGeom prst="rect">
            <a:avLst/>
          </a:prstGeom>
          <a:effectLst>
            <a:outerShdw blurRad="50800" dist="38100" dir="2700000" algn="tl" rotWithShape="0">
              <a:prstClr val="black">
                <a:alpha val="40000"/>
              </a:prstClr>
            </a:outerShdw>
          </a:effectLst>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812" y="3538832"/>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448" y="4411317"/>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2760629" y="1612744"/>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10368765" y="1082788"/>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6375332" y="343503"/>
            <a:ext cx="1744195" cy="369332"/>
          </a:xfrm>
          <a:prstGeom prst="rect">
            <a:avLst/>
          </a:prstGeom>
        </p:spPr>
        <p:txBody>
          <a:bodyPr wrap="none">
            <a:spAutoFit/>
          </a:bodyPr>
          <a:lstStyle/>
          <a:p>
            <a:r>
              <a:rPr lang="en-US" dirty="0"/>
              <a:t>Smart Home Hub</a:t>
            </a:r>
            <a:endParaRPr lang="it-IT" dirty="0"/>
          </a:p>
        </p:txBody>
      </p:sp>
      <p:sp>
        <p:nvSpPr>
          <p:cNvPr id="29" name="Freccia destra 28">
            <a:extLst>
              <a:ext uri="{FF2B5EF4-FFF2-40B4-BE49-F238E27FC236}">
                <a16:creationId xmlns:a16="http://schemas.microsoft.com/office/drawing/2014/main" id="{7ABF2DA9-62B0-294B-A441-8F2CEC5BBEDD}"/>
              </a:ext>
            </a:extLst>
          </p:cNvPr>
          <p:cNvSpPr/>
          <p:nvPr/>
        </p:nvSpPr>
        <p:spPr>
          <a:xfrm rot="1319256">
            <a:off x="4213038" y="37936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reccia destra 29">
            <a:extLst>
              <a:ext uri="{FF2B5EF4-FFF2-40B4-BE49-F238E27FC236}">
                <a16:creationId xmlns:a16="http://schemas.microsoft.com/office/drawing/2014/main" id="{BF0553AC-6F44-034E-A00E-069525712244}"/>
              </a:ext>
            </a:extLst>
          </p:cNvPr>
          <p:cNvSpPr/>
          <p:nvPr/>
        </p:nvSpPr>
        <p:spPr>
          <a:xfrm rot="5400000">
            <a:off x="6801169" y="2967188"/>
            <a:ext cx="787868"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Freccia destra 31">
            <a:extLst>
              <a:ext uri="{FF2B5EF4-FFF2-40B4-BE49-F238E27FC236}">
                <a16:creationId xmlns:a16="http://schemas.microsoft.com/office/drawing/2014/main" id="{F6F6AC18-35B0-574C-89CC-17BF9A349162}"/>
              </a:ext>
            </a:extLst>
          </p:cNvPr>
          <p:cNvSpPr/>
          <p:nvPr/>
        </p:nvSpPr>
        <p:spPr>
          <a:xfrm rot="7909902">
            <a:off x="9013234" y="3265008"/>
            <a:ext cx="1842889" cy="421556"/>
          </a:xfrm>
          <a:prstGeom prst="rightArrow">
            <a:avLst>
              <a:gd name="adj1" fmla="val 62682"/>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4D9FB4-10A7-894A-A635-965C19A1F694}"/>
              </a:ext>
            </a:extLst>
          </p:cNvPr>
          <p:cNvSpPr txBox="1"/>
          <p:nvPr/>
        </p:nvSpPr>
        <p:spPr>
          <a:xfrm>
            <a:off x="10666483" y="4753054"/>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43" name="Freccia destra 42">
            <a:extLst>
              <a:ext uri="{FF2B5EF4-FFF2-40B4-BE49-F238E27FC236}">
                <a16:creationId xmlns:a16="http://schemas.microsoft.com/office/drawing/2014/main" id="{62CDC70F-AAED-1049-8BCE-9DA1E9D59226}"/>
              </a:ext>
            </a:extLst>
          </p:cNvPr>
          <p:cNvSpPr/>
          <p:nvPr/>
        </p:nvSpPr>
        <p:spPr>
          <a:xfrm>
            <a:off x="9334718" y="49747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4A722107-6E3E-AB4E-BF66-80F90D1B9AA9}"/>
              </a:ext>
            </a:extLst>
          </p:cNvPr>
          <p:cNvSpPr/>
          <p:nvPr/>
        </p:nvSpPr>
        <p:spPr>
          <a:xfrm>
            <a:off x="1737769" y="4866115"/>
            <a:ext cx="2563813" cy="16895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bg1"/>
              </a:solidFill>
              <a:effectLst>
                <a:outerShdw blurRad="38100" dist="19050" dir="2700000" algn="tl" rotWithShape="0">
                  <a:schemeClr val="dk1">
                    <a:alpha val="40000"/>
                  </a:schemeClr>
                </a:outerShdw>
              </a:effectLst>
            </a:endParaRPr>
          </a:p>
        </p:txBody>
      </p:sp>
      <p:pic>
        <p:nvPicPr>
          <p:cNvPr id="8" name="Immagine 7">
            <a:extLst>
              <a:ext uri="{FF2B5EF4-FFF2-40B4-BE49-F238E27FC236}">
                <a16:creationId xmlns:a16="http://schemas.microsoft.com/office/drawing/2014/main" id="{1649BB98-4495-7B4E-B399-CC02DFD2B166}"/>
              </a:ext>
            </a:extLst>
          </p:cNvPr>
          <p:cNvPicPr>
            <a:picLocks noChangeAspect="1"/>
          </p:cNvPicPr>
          <p:nvPr/>
        </p:nvPicPr>
        <p:blipFill>
          <a:blip r:embed="rId11"/>
          <a:stretch>
            <a:fillRect/>
          </a:stretch>
        </p:blipFill>
        <p:spPr>
          <a:xfrm>
            <a:off x="2674235" y="5075903"/>
            <a:ext cx="1270000" cy="1270000"/>
          </a:xfrm>
          <a:prstGeom prst="rect">
            <a:avLst/>
          </a:prstGeom>
        </p:spPr>
      </p:pic>
      <p:pic>
        <p:nvPicPr>
          <p:cNvPr id="33" name="Elemento grafico 32" descr="Documento">
            <a:extLst>
              <a:ext uri="{FF2B5EF4-FFF2-40B4-BE49-F238E27FC236}">
                <a16:creationId xmlns:a16="http://schemas.microsoft.com/office/drawing/2014/main" id="{8B62B4F5-80D2-2447-9BFD-2BAF2841E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3558" y="5147458"/>
            <a:ext cx="1040845" cy="1040845"/>
          </a:xfrm>
          <a:prstGeom prst="rect">
            <a:avLst/>
          </a:prstGeom>
        </p:spPr>
      </p:pic>
      <p:sp>
        <p:nvSpPr>
          <p:cNvPr id="45" name="Freccia destra 44">
            <a:extLst>
              <a:ext uri="{FF2B5EF4-FFF2-40B4-BE49-F238E27FC236}">
                <a16:creationId xmlns:a16="http://schemas.microsoft.com/office/drawing/2014/main" id="{D34A2C1A-D4B5-7D42-9D21-9611A6D427DB}"/>
              </a:ext>
            </a:extLst>
          </p:cNvPr>
          <p:cNvSpPr/>
          <p:nvPr/>
        </p:nvSpPr>
        <p:spPr>
          <a:xfrm rot="20617531">
            <a:off x="4377460" y="5066768"/>
            <a:ext cx="915669"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238EA823-F074-014E-B625-905B4F18CA01}"/>
              </a:ext>
            </a:extLst>
          </p:cNvPr>
          <p:cNvCxnSpPr>
            <a:cxnSpLocks/>
          </p:cNvCxnSpPr>
          <p:nvPr/>
        </p:nvCxnSpPr>
        <p:spPr>
          <a:xfrm>
            <a:off x="6850367" y="5228405"/>
            <a:ext cx="794123"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Connettore 2 46">
            <a:extLst>
              <a:ext uri="{FF2B5EF4-FFF2-40B4-BE49-F238E27FC236}">
                <a16:creationId xmlns:a16="http://schemas.microsoft.com/office/drawing/2014/main" id="{7E30509A-2D1D-F34C-B3B1-A67BD863AFEF}"/>
              </a:ext>
            </a:extLst>
          </p:cNvPr>
          <p:cNvCxnSpPr>
            <a:cxnSpLocks/>
          </p:cNvCxnSpPr>
          <p:nvPr/>
        </p:nvCxnSpPr>
        <p:spPr>
          <a:xfrm flipV="1">
            <a:off x="6199324" y="3907234"/>
            <a:ext cx="475231" cy="395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AC679F47-AA8D-B644-B7DA-FE67759B78BD}"/>
              </a:ext>
            </a:extLst>
          </p:cNvPr>
          <p:cNvCxnSpPr>
            <a:cxnSpLocks/>
          </p:cNvCxnSpPr>
          <p:nvPr/>
        </p:nvCxnSpPr>
        <p:spPr>
          <a:xfrm flipH="1" flipV="1">
            <a:off x="7804541" y="4004452"/>
            <a:ext cx="548586" cy="343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92E9B124-CF84-BF45-840C-8EC3B5D3DE15}"/>
              </a:ext>
            </a:extLst>
          </p:cNvPr>
          <p:cNvPicPr>
            <a:picLocks noChangeAspect="1"/>
          </p:cNvPicPr>
          <p:nvPr/>
        </p:nvPicPr>
        <p:blipFill>
          <a:blip r:embed="rId14"/>
          <a:stretch>
            <a:fillRect/>
          </a:stretch>
        </p:blipFill>
        <p:spPr>
          <a:xfrm>
            <a:off x="6522707" y="5268879"/>
            <a:ext cx="1522277" cy="1522277"/>
          </a:xfrm>
          <a:prstGeom prst="rect">
            <a:avLst/>
          </a:prstGeom>
        </p:spPr>
      </p:pic>
    </p:spTree>
    <p:extLst>
      <p:ext uri="{BB962C8B-B14F-4D97-AF65-F5344CB8AC3E}">
        <p14:creationId xmlns:p14="http://schemas.microsoft.com/office/powerpoint/2010/main" val="17673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p:tgtEl>
                                          <p:spTgt spid="47"/>
                                        </p:tgtEl>
                                        <p:attrNameLst>
                                          <p:attrName>ppt_y</p:attrName>
                                        </p:attrNameLst>
                                      </p:cBhvr>
                                      <p:tavLst>
                                        <p:tav tm="0">
                                          <p:val>
                                            <p:strVal val="#ppt_y+#ppt_h*1.125000"/>
                                          </p:val>
                                        </p:tav>
                                        <p:tav tm="100000">
                                          <p:val>
                                            <p:strVal val="#ppt_y"/>
                                          </p:val>
                                        </p:tav>
                                      </p:tavLst>
                                    </p:anim>
                                    <p:animEffect transition="in" filter="wipe(up)">
                                      <p:cBhvr>
                                        <p:cTn id="92" dur="500"/>
                                        <p:tgtEl>
                                          <p:spTgt spid="47"/>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p:tgtEl>
                                          <p:spTgt spid="46"/>
                                        </p:tgtEl>
                                        <p:attrNameLst>
                                          <p:attrName>ppt_y</p:attrName>
                                        </p:attrNameLst>
                                      </p:cBhvr>
                                      <p:tavLst>
                                        <p:tav tm="0">
                                          <p:val>
                                            <p:strVal val="#ppt_y+#ppt_h*1.125000"/>
                                          </p:val>
                                        </p:tav>
                                        <p:tav tm="100000">
                                          <p:val>
                                            <p:strVal val="#ppt_y"/>
                                          </p:val>
                                        </p:tav>
                                      </p:tavLst>
                                    </p:anim>
                                    <p:animEffect transition="in" filter="wipe(up)">
                                      <p:cBhvr>
                                        <p:cTn id="100" dur="500"/>
                                        <p:tgtEl>
                                          <p:spTgt spid="46"/>
                                        </p:tgtEl>
                                      </p:cBhvr>
                                    </p:animEffect>
                                  </p:childTnLst>
                                </p:cTn>
                              </p:par>
                              <p:par>
                                <p:cTn id="101" presetID="12" presetClass="entr" presetSubtype="4"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p:tgtEl>
                                          <p:spTgt spid="20"/>
                                        </p:tgtEl>
                                        <p:attrNameLst>
                                          <p:attrName>ppt_y</p:attrName>
                                        </p:attrNameLst>
                                      </p:cBhvr>
                                      <p:tavLst>
                                        <p:tav tm="0">
                                          <p:val>
                                            <p:strVal val="#ppt_y+#ppt_h*1.125000"/>
                                          </p:val>
                                        </p:tav>
                                        <p:tav tm="100000">
                                          <p:val>
                                            <p:strVal val="#ppt_y"/>
                                          </p:val>
                                        </p:tav>
                                      </p:tavLst>
                                    </p:anim>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18" grpId="0"/>
      <p:bldP spid="19" grpId="0"/>
      <p:bldP spid="29" grpId="0" animBg="1"/>
      <p:bldP spid="30" grpId="0" animBg="1"/>
      <p:bldP spid="32" grpId="0" animBg="1"/>
      <p:bldP spid="37" grpId="0"/>
      <p:bldP spid="43" grpId="0" animBg="1"/>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a:bodyPr>
          <a:lstStyle/>
          <a:p>
            <a:r>
              <a:rPr lang="en-US" dirty="0"/>
              <a:t>Static analysis suffers from FPs: best solution is Static + Dynamic Analysis</a:t>
            </a:r>
          </a:p>
          <a:p>
            <a:r>
              <a:rPr lang="en-US" dirty="0"/>
              <a:t>Anyway, Dynamic Analysis on the «ecosystem» is very hard to achieve:</a:t>
            </a:r>
          </a:p>
          <a:p>
            <a:pPr lvl="1"/>
            <a:r>
              <a:rPr lang="en-US" dirty="0"/>
              <a:t>Dynamic analysis is strongly technology-dependent</a:t>
            </a:r>
          </a:p>
          <a:p>
            <a:pPr lvl="1"/>
            <a:r>
              <a:rPr lang="en-US" dirty="0"/>
              <a:t>Requires app modification (e.g., instrumentation) or a device (OS) modification (e.g., syscall log, …)</a:t>
            </a:r>
          </a:p>
          <a:p>
            <a:pPr lvl="1"/>
            <a:r>
              <a:rPr lang="en-US" dirty="0"/>
              <a:t>IoT device can have custom OS/firmware and can be closed source: hard to instrument.</a:t>
            </a:r>
          </a:p>
          <a:p>
            <a:r>
              <a:rPr lang="en-US" dirty="0"/>
              <a:t>OS and firmware instrumentation can be faulty and error-prone</a:t>
            </a:r>
          </a:p>
          <a:p>
            <a:r>
              <a:rPr lang="en-US" dirty="0"/>
              <a:t>Feasible for only vendor-specific, reduced-size ecosystems.</a:t>
            </a:r>
          </a:p>
          <a:p>
            <a:r>
              <a:rPr lang="en-US" dirty="0"/>
              <a:t>It does not scale</a:t>
            </a:r>
          </a:p>
        </p:txBody>
      </p:sp>
    </p:spTree>
    <p:extLst>
      <p:ext uri="{BB962C8B-B14F-4D97-AF65-F5344CB8AC3E}">
        <p14:creationId xmlns:p14="http://schemas.microsoft.com/office/powerpoint/2010/main" val="12142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Some 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a:xfrm>
            <a:off x="1141413" y="1889723"/>
            <a:ext cx="9905999" cy="3541714"/>
          </a:xfrm>
        </p:spPr>
        <p:txBody>
          <a:bodyPr>
            <a:noAutofit/>
          </a:bodyPr>
          <a:lstStyle/>
          <a:p>
            <a:r>
              <a:rPr lang="en-US" sz="2800" dirty="0"/>
              <a:t>Model granularity and analysis scaling</a:t>
            </a:r>
          </a:p>
          <a:p>
            <a:pPr lvl="1"/>
            <a:r>
              <a:rPr lang="en-US" sz="2400" dirty="0"/>
              <a:t>Do we need policy-driven optimized app models?</a:t>
            </a:r>
          </a:p>
          <a:p>
            <a:r>
              <a:rPr lang="en-US" sz="2800" dirty="0"/>
              <a:t>Meaningful security policies</a:t>
            </a:r>
          </a:p>
          <a:p>
            <a:pPr lvl="1"/>
            <a:r>
              <a:rPr lang="en-US" sz="2400" dirty="0"/>
              <a:t>Which behaviors are security-relevant?</a:t>
            </a:r>
          </a:p>
          <a:p>
            <a:r>
              <a:rPr lang="en-US" sz="2800" dirty="0"/>
              <a:t>Paradigm extension to Fog and Cloud. Do we need to extend the analysis?</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app analysis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59800" y="101862"/>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095999" y="1313464"/>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going to </a:t>
            </a:r>
            <a:r>
              <a:rPr lang="en-US" sz="2400" i="1" dirty="0"/>
              <a:t>native</a:t>
            </a:r>
          </a:p>
          <a:p>
            <a:pPr lvl="1"/>
            <a:r>
              <a:rPr lang="en-US" sz="2400" dirty="0"/>
              <a:t>What about malware?</a:t>
            </a:r>
          </a:p>
          <a:p>
            <a:pPr lvl="1"/>
            <a:r>
              <a:rPr lang="en-US" sz="2400" dirty="0"/>
              <a:t>Native on mobile is mostly unexplored and allows circumventing (most of) the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50020" y="2327751"/>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a:t>
            </a:r>
            <a:r>
              <a:rPr lang="en-US" sz="4000" dirty="0">
                <a:solidFill>
                  <a:schemeClr val="tx1"/>
                </a:solidFill>
              </a:rPr>
              <a:t> </a:t>
            </a:r>
            <a:r>
              <a:rPr lang="en-US" sz="4000" dirty="0">
                <a:solidFill>
                  <a:srgbClr val="FF0000"/>
                </a:solidFill>
              </a:rPr>
              <a:t>IoT apps are on the rise…</a:t>
            </a:r>
          </a:p>
          <a:p>
            <a:pPr algn="ctr"/>
            <a:r>
              <a:rPr lang="en-US" sz="4000" dirty="0">
                <a:solidFill>
                  <a:srgbClr val="FF0000"/>
                </a:solidFill>
              </a:rPr>
              <a:t>Are they “harder” to analyze? </a:t>
            </a:r>
          </a:p>
          <a:p>
            <a:pPr algn="ctr"/>
            <a:r>
              <a:rPr lang="en-US" sz="4000" dirty="0">
                <a:solidFill>
                  <a:srgbClr val="FF0000"/>
                </a:solidFill>
              </a:rPr>
              <a:t>How do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 calcmode="lin" valueType="num">
                                      <p:cBhvr additive="base">
                                        <p:cTn id="6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1"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a:ln>
            <a:solidFill>
              <a:schemeClr val="bg1"/>
            </a:solidFill>
          </a:ln>
        </p:spPr>
        <p:txBody>
          <a:bodyPr wrap="square" rtlCol="0">
            <a:spAutoFit/>
          </a:bodyPr>
          <a:lstStyle/>
          <a:p>
            <a:r>
              <a:rPr lang="en-US" dirty="0">
                <a:solidFill>
                  <a:srgbClr val="FF0000"/>
                </a:solidFill>
              </a:rPr>
              <a:t>… that your </a:t>
            </a:r>
            <a:r>
              <a:rPr lang="en-US" dirty="0"/>
              <a:t>neighbor</a:t>
            </a:r>
            <a:r>
              <a:rPr lang="en-US" dirty="0">
                <a:solidFill>
                  <a:srgbClr val="FF0000"/>
                </a:solidFill>
              </a:rPr>
              <a:t> bought on Amazon (for 2 peanuts)! </a:t>
            </a:r>
            <a:r>
              <a:rPr lang="en-US"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8"/>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9"/>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5240216" y="3406420"/>
            <a:ext cx="372573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on the Google </a:t>
            </a:r>
            <a:r>
              <a:rPr lang="it-IT" dirty="0" err="1">
                <a:solidFill>
                  <a:srgbClr val="FF0000"/>
                </a:solidFill>
              </a:rPr>
              <a:t>Alexa</a:t>
            </a:r>
            <a:r>
              <a:rPr lang="it-IT" dirty="0">
                <a:solidFill>
                  <a:srgbClr val="FF0000"/>
                </a:solidFill>
              </a:rPr>
              <a:t>…</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p:cNvCxnSpPr>
          <p:nvPr/>
        </p:nvCxnSpPr>
        <p:spPr>
          <a:xfrm flipH="1" flipV="1">
            <a:off x="7884446" y="2756855"/>
            <a:ext cx="975804" cy="580227"/>
          </a:xfrm>
          <a:prstGeom prst="straightConnector1">
            <a:avLst/>
          </a:prstGeom>
          <a:ln w="60325">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1623" y="2644582"/>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Mobile: the risk is </a:t>
            </a:r>
            <a:r>
              <a:rPr lang="en-US" sz="2400" i="1" dirty="0"/>
              <a:t>your</a:t>
            </a:r>
            <a:r>
              <a:rPr lang="en-US" sz="2400" dirty="0"/>
              <a:t> fault.</a:t>
            </a:r>
          </a:p>
          <a:p>
            <a:pPr algn="ctr"/>
            <a:r>
              <a:rPr lang="en-US" sz="2400" dirty="0"/>
              <a:t>IoT: the risk depends on your and others’ choices.</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anim calcmode="lin" valueType="num">
                                      <p:cBhvr additive="base">
                                        <p:cTn id="29" dur="500" fill="hold"/>
                                        <p:tgtEl>
                                          <p:spTgt spid="83"/>
                                        </p:tgtEl>
                                        <p:attrNameLst>
                                          <p:attrName>ppt_x</p:attrName>
                                        </p:attrNameLst>
                                      </p:cBhvr>
                                      <p:tavLst>
                                        <p:tav tm="0">
                                          <p:val>
                                            <p:strVal val="#ppt_x"/>
                                          </p:val>
                                        </p:tav>
                                        <p:tav tm="100000">
                                          <p:val>
                                            <p:strVal val="#ppt_x"/>
                                          </p:val>
                                        </p:tav>
                                      </p:tavLst>
                                    </p:anim>
                                    <p:anim calcmode="lin" valueType="num">
                                      <p:cBhvr additive="base">
                                        <p:cTn id="30" dur="500" fill="hold"/>
                                        <p:tgtEl>
                                          <p:spTgt spid="8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ppt_x"/>
                                          </p:val>
                                        </p:tav>
                                        <p:tav tm="100000">
                                          <p:val>
                                            <p:strVal val="#ppt_x"/>
                                          </p:val>
                                        </p:tav>
                                      </p:tavLst>
                                    </p:anim>
                                    <p:anim calcmode="lin" valueType="num">
                                      <p:cBhvr additive="base">
                                        <p:cTn id="3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500" fill="hold"/>
                                        <p:tgtEl>
                                          <p:spTgt spid="86"/>
                                        </p:tgtEl>
                                        <p:attrNameLst>
                                          <p:attrName>ppt_x</p:attrName>
                                        </p:attrNameLst>
                                      </p:cBhvr>
                                      <p:tavLst>
                                        <p:tav tm="0">
                                          <p:val>
                                            <p:strVal val="#ppt_x"/>
                                          </p:val>
                                        </p:tav>
                                        <p:tav tm="100000">
                                          <p:val>
                                            <p:strVal val="#ppt_x"/>
                                          </p:val>
                                        </p:tav>
                                      </p:tavLst>
                                    </p:anim>
                                    <p:anim calcmode="lin" valueType="num">
                                      <p:cBhvr additive="base">
                                        <p:cTn id="40" dur="5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ppt_x"/>
                                          </p:val>
                                        </p:tav>
                                        <p:tav tm="100000">
                                          <p:val>
                                            <p:strVal val="#ppt_x"/>
                                          </p:val>
                                        </p:tav>
                                      </p:tavLst>
                                    </p:anim>
                                    <p:anim calcmode="lin" valueType="num">
                                      <p:cBhvr additive="base">
                                        <p:cTn id="4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additive="base">
                                        <p:cTn id="53" dur="500" fill="hold"/>
                                        <p:tgtEl>
                                          <p:spTgt spid="87"/>
                                        </p:tgtEl>
                                        <p:attrNameLst>
                                          <p:attrName>ppt_x</p:attrName>
                                        </p:attrNameLst>
                                      </p:cBhvr>
                                      <p:tavLst>
                                        <p:tav tm="0">
                                          <p:val>
                                            <p:strVal val="#ppt_x"/>
                                          </p:val>
                                        </p:tav>
                                        <p:tav tm="100000">
                                          <p:val>
                                            <p:strVal val="#ppt_x"/>
                                          </p:val>
                                        </p:tav>
                                      </p:tavLst>
                                    </p:anim>
                                    <p:anim calcmode="lin" valueType="num">
                                      <p:cBhvr additive="base">
                                        <p:cTn id="5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additive="base">
                                        <p:cTn id="69" dur="500" fill="hold"/>
                                        <p:tgtEl>
                                          <p:spTgt spid="104"/>
                                        </p:tgtEl>
                                        <p:attrNameLst>
                                          <p:attrName>ppt_x</p:attrName>
                                        </p:attrNameLst>
                                      </p:cBhvr>
                                      <p:tavLst>
                                        <p:tav tm="0">
                                          <p:val>
                                            <p:strVal val="#ppt_x"/>
                                          </p:val>
                                        </p:tav>
                                        <p:tav tm="100000">
                                          <p:val>
                                            <p:strVal val="#ppt_x"/>
                                          </p:val>
                                        </p:tav>
                                      </p:tavLst>
                                    </p:anim>
                                    <p:anim calcmode="lin" valueType="num">
                                      <p:cBhvr additive="base">
                                        <p:cTn id="70" dur="500" fill="hold"/>
                                        <p:tgtEl>
                                          <p:spTgt spid="10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additive="base">
                                        <p:cTn id="73" dur="500" fill="hold"/>
                                        <p:tgtEl>
                                          <p:spTgt spid="89"/>
                                        </p:tgtEl>
                                        <p:attrNameLst>
                                          <p:attrName>ppt_x</p:attrName>
                                        </p:attrNameLst>
                                      </p:cBhvr>
                                      <p:tavLst>
                                        <p:tav tm="0">
                                          <p:val>
                                            <p:strVal val="#ppt_x"/>
                                          </p:val>
                                        </p:tav>
                                        <p:tav tm="100000">
                                          <p:val>
                                            <p:strVal val="#ppt_x"/>
                                          </p:val>
                                        </p:tav>
                                      </p:tavLst>
                                    </p:anim>
                                    <p:anim calcmode="lin" valueType="num">
                                      <p:cBhvr additive="base">
                                        <p:cTn id="7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500" fill="hold"/>
                                        <p:tgtEl>
                                          <p:spTgt spid="8"/>
                                        </p:tgtEl>
                                        <p:attrNameLst>
                                          <p:attrName>ppt_x</p:attrName>
                                        </p:attrNameLst>
                                      </p:cBhvr>
                                      <p:tavLst>
                                        <p:tav tm="0">
                                          <p:val>
                                            <p:strVal val="#ppt_x"/>
                                          </p:val>
                                        </p:tav>
                                        <p:tav tm="100000">
                                          <p:val>
                                            <p:strVal val="#ppt_x"/>
                                          </p:val>
                                        </p:tav>
                                      </p:tavLst>
                                    </p:anim>
                                    <p:anim calcmode="lin" valueType="num">
                                      <p:cBhvr additive="base">
                                        <p:cTn id="9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additive="base">
                                        <p:cTn id="99" dur="500" fill="hold"/>
                                        <p:tgtEl>
                                          <p:spTgt spid="4"/>
                                        </p:tgtEl>
                                        <p:attrNameLst>
                                          <p:attrName>ppt_x</p:attrName>
                                        </p:attrNameLst>
                                      </p:cBhvr>
                                      <p:tavLst>
                                        <p:tav tm="0">
                                          <p:val>
                                            <p:strVal val="#ppt_x"/>
                                          </p:val>
                                        </p:tav>
                                        <p:tav tm="100000">
                                          <p:val>
                                            <p:strVal val="#ppt_x"/>
                                          </p:val>
                                        </p:tav>
                                      </p:tavLst>
                                    </p:anim>
                                    <p:anim calcmode="lin" valueType="num">
                                      <p:cBhvr additive="base">
                                        <p:cTn id="10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1"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are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a:t>
            </a:r>
            <a:r>
              <a:rPr lang="it-IT" dirty="0" err="1"/>
              <a:t>blurry</a:t>
            </a:r>
            <a:endParaRPr lang="it-IT" dirty="0"/>
          </a:p>
          <a:p>
            <a:pPr lvl="2"/>
            <a:r>
              <a:rPr lang="it-IT" dirty="0" err="1"/>
              <a:t>IoT</a:t>
            </a:r>
            <a:r>
              <a:rPr lang="it-IT" dirty="0"/>
              <a:t> </a:t>
            </a:r>
            <a:r>
              <a:rPr lang="it-IT" dirty="0" err="1"/>
              <a:t>devices</a:t>
            </a:r>
            <a:r>
              <a:rPr lang="it-IT" dirty="0"/>
              <a:t> are </a:t>
            </a:r>
            <a:r>
              <a:rPr lang="it-IT" i="1"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590533" y="2603154"/>
            <a:ext cx="11007758"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{80F06DD4-A387-9D42-B626-696128942C11}tf10001122</Template>
  <TotalTime>793</TotalTime>
  <Words>1867</Words>
  <Application>Microsoft Macintosh PowerPoint</Application>
  <PresentationFormat>Widescreen</PresentationFormat>
  <Paragraphs>181</Paragraphs>
  <Slides>26</Slides>
  <Notes>10</Notes>
  <HiddenSlides>2</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IS THERE a MOBILE-IOT SECURITY PROBLEM?</vt:lpstr>
      <vt:lpstr>IS there «ACTUALLY» a mobile-iot seurity problem?</vt:lpstr>
      <vt:lpstr>The role of Mobile Apps in the IoT Ecosystem</vt:lpstr>
      <vt:lpstr>Analyzing the ecosystem: limitations</vt:lpstr>
      <vt:lpstr>A (maybe silly) Research Battle Plan</vt:lpstr>
      <vt:lpstr>Research Challenge: META-LEVEL (STATIC) Analysis</vt:lpstr>
      <vt:lpstr>META-LEVEL (STATIC) Analysis</vt:lpstr>
      <vt:lpstr>A USE-CASE</vt:lpstr>
      <vt:lpstr>A USE-CASE</vt:lpstr>
      <vt:lpstr>What ABOUT DYNAMIC ANALYSIS?</vt:lpstr>
      <vt:lpstr>Some 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84</cp:revision>
  <dcterms:created xsi:type="dcterms:W3CDTF">2019-09-24T13:43:21Z</dcterms:created>
  <dcterms:modified xsi:type="dcterms:W3CDTF">2019-09-29T19:55:55Z</dcterms:modified>
</cp:coreProperties>
</file>